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85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311" r:id="rId5"/>
    <p:sldId id="310" r:id="rId6"/>
    <p:sldId id="308" r:id="rId7"/>
    <p:sldId id="260" r:id="rId8"/>
    <p:sldId id="312" r:id="rId9"/>
    <p:sldId id="314" r:id="rId10"/>
    <p:sldId id="315" r:id="rId11"/>
    <p:sldId id="316" r:id="rId12"/>
    <p:sldId id="317" r:id="rId13"/>
    <p:sldId id="264" r:id="rId14"/>
    <p:sldId id="28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FFFF"/>
    <a:srgbClr val="9900CC"/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5" autoAdjust="0"/>
    <p:restoredTop sz="94910" autoAdjust="0"/>
  </p:normalViewPr>
  <p:slideViewPr>
    <p:cSldViewPr>
      <p:cViewPr>
        <p:scale>
          <a:sx n="81" d="100"/>
          <a:sy n="81" d="100"/>
        </p:scale>
        <p:origin x="10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fld id="{516EB0F4-BD35-4797-AACF-269E22BF22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6655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379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379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379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fld id="{317FC5AD-FBC4-4952-A508-3666868BFC4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7515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Times New Roman" pitchFamily="18" charset="0"/>
            </a:endParaRPr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40A0E188-BF1F-4404-A6D4-CB58C21F25E9}" type="slidenum">
              <a:rPr lang="zh-TW" altLang="en-US" sz="1200" smtClean="0"/>
              <a:pPr eaLnBrk="1" hangingPunct="1">
                <a:defRPr/>
              </a:pPr>
              <a:t>13</a:t>
            </a:fld>
            <a:endParaRPr lang="en-US" altLang="zh-TW" sz="1200" smtClean="0"/>
          </a:p>
        </p:txBody>
      </p:sp>
    </p:spTree>
    <p:extLst>
      <p:ext uri="{BB962C8B-B14F-4D97-AF65-F5344CB8AC3E}">
        <p14:creationId xmlns:p14="http://schemas.microsoft.com/office/powerpoint/2010/main" val="2770171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Times New Roman" pitchFamily="18" charset="0"/>
            </a:endParaRPr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BA244BBC-C5ED-466C-916D-A2AB08AAE328}" type="slidenum">
              <a:rPr lang="zh-TW" altLang="en-US" sz="1200" smtClean="0"/>
              <a:pPr eaLnBrk="1" hangingPunct="1">
                <a:defRPr/>
              </a:pPr>
              <a:t>14</a:t>
            </a:fld>
            <a:endParaRPr lang="en-US" altLang="zh-TW" sz="1200" smtClean="0"/>
          </a:p>
        </p:txBody>
      </p:sp>
    </p:spTree>
    <p:extLst>
      <p:ext uri="{BB962C8B-B14F-4D97-AF65-F5344CB8AC3E}">
        <p14:creationId xmlns:p14="http://schemas.microsoft.com/office/powerpoint/2010/main" val="10818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F8CAB-D2DF-44AC-BAAE-BA44A50A6D60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196CC-815B-43C2-BABB-7E0F4DE76980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AF086-B070-4CB1-8D70-F90E167CFF64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7D6FD-CAB0-471F-9EFB-73FC1897749A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E9F8C-787A-4549-8B09-E9102643A049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28AF1-F0AF-427B-BFC2-C79AE1E93AB3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895E3-3F1D-46BF-8001-3FA243EDF63F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41F54-950E-432C-A800-582A78DC1DEA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8A353-9774-49B3-A273-1A4886BA64E7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F9F5C-9D88-4E0A-8600-4F0FE95D4A38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D2E7786B-50ED-4E55-BFDF-228E949534A3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24E9F8C-787A-4549-8B09-E9102643A049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484784"/>
            <a:ext cx="7851648" cy="1512168"/>
          </a:xfrm>
        </p:spPr>
        <p:txBody>
          <a:bodyPr>
            <a:normAutofit fontScale="90000"/>
          </a:bodyPr>
          <a:lstStyle/>
          <a:p>
            <a:r>
              <a:rPr lang="en-US" altLang="zh-TW" sz="49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zh-TW" sz="49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年度</a:t>
            </a:r>
            <a:r>
              <a:rPr lang="zh-TW" altLang="en-US" sz="49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高中高職圖書館輔導團</a:t>
            </a:r>
            <a:r>
              <a:rPr lang="en-US" altLang="zh-TW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北</a:t>
            </a:r>
            <a:r>
              <a:rPr lang="zh-TW" altLang="en-US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四區</a:t>
            </a:r>
            <a:r>
              <a:rPr lang="zh-TW" altLang="en-US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研習</a:t>
            </a:r>
            <a:r>
              <a:rPr lang="zh-TW" altLang="en-US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工作</a:t>
            </a:r>
            <a:r>
              <a:rPr lang="zh-TW" altLang="en-US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報告</a:t>
            </a:r>
          </a:p>
        </p:txBody>
      </p:sp>
      <p:sp>
        <p:nvSpPr>
          <p:cNvPr id="3076" name="文字方塊 3"/>
          <p:cNvSpPr txBox="1">
            <a:spLocks noChangeArrowheads="1"/>
          </p:cNvSpPr>
          <p:nvPr/>
        </p:nvSpPr>
        <p:spPr bwMode="auto">
          <a:xfrm>
            <a:off x="3132138" y="4724400"/>
            <a:ext cx="5472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22425" indent="-16224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羅東高中圖書館主任 江國樑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r>
              <a:rPr lang="zh-TW" altLang="zh-TW" dirty="0" smtClean="0"/>
              <a:t>參觀</a:t>
            </a:r>
            <a:r>
              <a:rPr lang="zh-TW" altLang="zh-TW" dirty="0"/>
              <a:t>參觀阿尼吉生態農場</a:t>
            </a:r>
            <a:endParaRPr lang="zh-TW" altLang="en-US" dirty="0"/>
          </a:p>
        </p:txBody>
      </p:sp>
      <p:pic>
        <p:nvPicPr>
          <p:cNvPr id="6" name="內容版面配置區 5" descr="DSC_0726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0"/>
          <a:stretch/>
        </p:blipFill>
        <p:spPr bwMode="auto">
          <a:xfrm>
            <a:off x="323528" y="1844824"/>
            <a:ext cx="5040560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82428"/>
            <a:ext cx="3024336" cy="226825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24" y="4481225"/>
            <a:ext cx="3025940" cy="226945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144" y="1795356"/>
            <a:ext cx="3324336" cy="249325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481225"/>
            <a:ext cx="2195736" cy="164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37596"/>
      </p:ext>
    </p:extLst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r>
              <a:rPr lang="zh-TW" altLang="zh-TW" dirty="0"/>
              <a:t>參觀玉山神學院專門圖書館</a:t>
            </a:r>
            <a:endParaRPr lang="zh-TW" altLang="en-US" dirty="0"/>
          </a:p>
        </p:txBody>
      </p:sp>
      <p:pic>
        <p:nvPicPr>
          <p:cNvPr id="5" name="圖片 4" descr="DSC_075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4213"/>
            <a:ext cx="3970783" cy="274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35896"/>
            <a:ext cx="3970783" cy="297808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84213"/>
            <a:ext cx="2735577" cy="205168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136" y="3770748"/>
            <a:ext cx="3889280" cy="291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66825"/>
      </p:ext>
    </p:extLst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r>
              <a:rPr lang="zh-TW" altLang="zh-TW" dirty="0" smtClean="0"/>
              <a:t>參觀</a:t>
            </a:r>
            <a:r>
              <a:rPr lang="zh-TW" altLang="en-US" dirty="0" smtClean="0"/>
              <a:t>花農植物工廠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2" r="37315"/>
          <a:stretch/>
        </p:blipFill>
        <p:spPr>
          <a:xfrm>
            <a:off x="323528" y="1667612"/>
            <a:ext cx="2376264" cy="3573016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277467"/>
            <a:ext cx="4474840" cy="335613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788" y="4662759"/>
            <a:ext cx="2627784" cy="197083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34" y="1643050"/>
            <a:ext cx="3391780" cy="254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27923"/>
      </p:ext>
    </p:extLst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9"/>
          <p:cNvSpPr>
            <a:spLocks noGrp="1"/>
          </p:cNvSpPr>
          <p:nvPr>
            <p:ph type="title"/>
          </p:nvPr>
        </p:nvSpPr>
        <p:spPr>
          <a:xfrm>
            <a:off x="609600" y="692696"/>
            <a:ext cx="7924800" cy="1206500"/>
          </a:xfrm>
        </p:spPr>
        <p:txBody>
          <a:bodyPr/>
          <a:lstStyle/>
          <a:p>
            <a:pPr eaLnBrk="1" hangingPunct="1"/>
            <a:r>
              <a:rPr lang="zh-TW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檢討與建議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571473" y="2071678"/>
            <a:ext cx="7786742" cy="352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4572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lvl="0">
              <a:spcBef>
                <a:spcPts val="1200"/>
              </a:spcBef>
              <a:buFont typeface="Times New Roman" pitchFamily="18" charset="0"/>
              <a:buAutoNum type="arabicPeriod"/>
            </a:pPr>
            <a:r>
              <a:rPr lang="zh-TW" altLang="en-US" dirty="0" smtClean="0">
                <a:latin typeface="+mj-ea"/>
                <a:ea typeface="+mj-ea"/>
              </a:rPr>
              <a:t>特別感謝花蓮高農陳彥戎主任協助這次的北四區圖書館觀摩會，從活動流程的安排、參訪地點</a:t>
            </a:r>
            <a:r>
              <a:rPr lang="zh-TW" altLang="en-US" dirty="0" smtClean="0">
                <a:latin typeface="+mj-ea"/>
                <a:ea typeface="+mj-ea"/>
              </a:rPr>
              <a:t>規劃</a:t>
            </a:r>
            <a:r>
              <a:rPr lang="zh-TW" altLang="en-US" dirty="0" smtClean="0">
                <a:latin typeface="+mj-ea"/>
                <a:ea typeface="+mj-ea"/>
              </a:rPr>
              <a:t>皆是細心安排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endParaRPr lang="zh-TW" altLang="en-US" dirty="0" smtClean="0">
              <a:latin typeface="+mj-ea"/>
              <a:ea typeface="+mj-ea"/>
            </a:endParaRPr>
          </a:p>
          <a:p>
            <a:pPr>
              <a:spcBef>
                <a:spcPts val="1200"/>
              </a:spcBef>
              <a:buFont typeface="Times New Roman" pitchFamily="18" charset="0"/>
              <a:buAutoNum type="arabicPeriod"/>
            </a:pPr>
            <a:r>
              <a:rPr lang="zh-TW" altLang="zh-TW" dirty="0" smtClean="0">
                <a:latin typeface="+mj-ea"/>
                <a:ea typeface="+mj-ea"/>
              </a:rPr>
              <a:t>依</a:t>
            </a:r>
            <a:r>
              <a:rPr lang="zh-TW" altLang="zh-TW" dirty="0">
                <a:latin typeface="+mj-ea"/>
                <a:ea typeface="+mj-ea"/>
              </a:rPr>
              <a:t>慣例北四區活動輪流於各地舉辦</a:t>
            </a:r>
            <a:r>
              <a:rPr lang="zh-TW" altLang="zh-TW" dirty="0" smtClean="0">
                <a:latin typeface="+mj-ea"/>
                <a:ea typeface="+mj-ea"/>
              </a:rPr>
              <a:t>，</a:t>
            </a:r>
            <a:r>
              <a:rPr lang="zh-TW" altLang="en-US" dirty="0" smtClean="0">
                <a:latin typeface="+mj-ea"/>
                <a:ea typeface="+mj-ea"/>
              </a:rPr>
              <a:t>下次將會議地點移至基隆</a:t>
            </a:r>
            <a:r>
              <a:rPr lang="zh-TW" altLang="zh-TW" dirty="0" smtClean="0">
                <a:latin typeface="+mj-ea"/>
                <a:ea typeface="+mj-ea"/>
              </a:rPr>
              <a:t>。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spcBef>
                <a:spcPts val="1200"/>
              </a:spcBef>
              <a:buFont typeface="Times New Roman" pitchFamily="18" charset="0"/>
              <a:buAutoNum type="arabicPeriod"/>
            </a:pPr>
            <a:r>
              <a:rPr lang="zh-TW" altLang="en-US" dirty="0" smtClean="0">
                <a:latin typeface="+mj-ea"/>
                <a:ea typeface="+mj-ea"/>
              </a:rPr>
              <a:t>大家交流與分享彼此這一年來的圖書館工作心得，收穫頗豐。</a:t>
            </a:r>
            <a:endParaRPr lang="zh-TW" altLang="zh-TW" dirty="0">
              <a:latin typeface="+mj-ea"/>
              <a:ea typeface="+mj-ea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9"/>
          <p:cNvSpPr>
            <a:spLocks noGrp="1"/>
          </p:cNvSpPr>
          <p:nvPr>
            <p:ph type="title"/>
          </p:nvPr>
        </p:nvSpPr>
        <p:spPr>
          <a:xfrm>
            <a:off x="3563938" y="2636838"/>
            <a:ext cx="2736850" cy="1206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簡報結束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敬請指教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2771800" y="1556792"/>
            <a:ext cx="3384376" cy="27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</a:pPr>
            <a:endParaRPr kumimoji="0" lang="en-US" altLang="zh-TW" sz="320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標題 2"/>
          <p:cNvSpPr>
            <a:spLocks noGrp="1"/>
          </p:cNvSpPr>
          <p:nvPr>
            <p:ph type="title"/>
          </p:nvPr>
        </p:nvSpPr>
        <p:spPr>
          <a:xfrm>
            <a:off x="975861" y="1196752"/>
            <a:ext cx="6408712" cy="57606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仿" panose="020B0609010101010101" pitchFamily="49" charset="-120"/>
                <a:ea typeface="文鼎中仿" panose="020B0609010101010101" pitchFamily="49" charset="-120"/>
              </a:rPr>
              <a:t>分區觀摩研習說明（一）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49865" y="2132856"/>
            <a:ext cx="7924800" cy="1296144"/>
          </a:xfrm>
        </p:spPr>
        <p:txBody>
          <a:bodyPr>
            <a:normAutofit/>
          </a:bodyPr>
          <a:lstStyle/>
          <a:p>
            <a:pPr marL="0" indent="358775" eaLnBrk="1" hangingPunct="1">
              <a:buFont typeface="Wingdings" pitchFamily="2" charset="2"/>
              <a:buNone/>
              <a:defRPr/>
            </a:pPr>
            <a:r>
              <a:rPr lang="zh-TW" altLang="en-US" sz="3200" b="1" dirty="0" smtClean="0">
                <a:latin typeface="文鼎中仿" panose="020B0609010101010101" pitchFamily="49" charset="-120"/>
                <a:ea typeface="文鼎中仿" panose="020B0609010101010101" pitchFamily="49" charset="-120"/>
              </a:rPr>
              <a:t>第一階段：專題講座</a:t>
            </a:r>
            <a:endParaRPr lang="en-US" altLang="zh-TW" sz="3200" b="1" dirty="0" smtClean="0">
              <a:latin typeface="文鼎中仿" panose="020B0609010101010101" pitchFamily="49" charset="-120"/>
              <a:ea typeface="文鼎中仿" panose="020B0609010101010101" pitchFamily="49" charset="-120"/>
            </a:endParaRPr>
          </a:p>
          <a:p>
            <a:pPr marL="0" indent="358775" eaLnBrk="1" hangingPunct="1">
              <a:buFont typeface="Wingdings" pitchFamily="2" charset="2"/>
              <a:buNone/>
              <a:defRPr/>
            </a:pPr>
            <a:r>
              <a:rPr lang="zh-TW" altLang="en-US" sz="3200" b="1" dirty="0" smtClean="0">
                <a:latin typeface="文鼎中仿" panose="020B0609010101010101" pitchFamily="49" charset="-120"/>
                <a:ea typeface="文鼎中仿" panose="020B0609010101010101" pitchFamily="49" charset="-120"/>
              </a:rPr>
              <a:t>第二階段：參訪觀摩 </a:t>
            </a:r>
            <a:endParaRPr lang="zh-TW" altLang="en-US" sz="3200" b="1" dirty="0">
              <a:latin typeface="文鼎中仿" panose="020B0609010101010101" pitchFamily="49" charset="-120"/>
              <a:ea typeface="文鼎中仿" panose="020B0609010101010101" pitchFamily="49" charset="-120"/>
            </a:endParaRPr>
          </a:p>
        </p:txBody>
      </p:sp>
      <p:sp>
        <p:nvSpPr>
          <p:cNvPr id="4099" name="文字方塊 1"/>
          <p:cNvSpPr txBox="1">
            <a:spLocks noChangeArrowheads="1"/>
          </p:cNvSpPr>
          <p:nvPr/>
        </p:nvSpPr>
        <p:spPr bwMode="auto">
          <a:xfrm>
            <a:off x="975861" y="3717032"/>
            <a:ext cx="72728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kumimoji="0" lang="zh-TW" altLang="en-US" dirty="0">
                <a:latin typeface="文鼎中仿" panose="020B0609010101010101" pitchFamily="49" charset="-120"/>
                <a:ea typeface="文鼎中仿" panose="020B0609010101010101" pitchFamily="49" charset="-120"/>
              </a:rPr>
              <a:t>感謝北四區</a:t>
            </a:r>
            <a:r>
              <a:rPr kumimoji="0" lang="en-US" altLang="zh-TW" dirty="0">
                <a:latin typeface="文鼎中仿" panose="020B0609010101010101" pitchFamily="49" charset="-120"/>
                <a:ea typeface="文鼎中仿" panose="020B0609010101010101" pitchFamily="49" charset="-120"/>
              </a:rPr>
              <a:t>(</a:t>
            </a:r>
            <a:r>
              <a:rPr kumimoji="0" lang="zh-TW" altLang="en-US" dirty="0">
                <a:latin typeface="文鼎中仿" panose="020B0609010101010101" pitchFamily="49" charset="-120"/>
                <a:ea typeface="文鼎中仿" panose="020B0609010101010101" pitchFamily="49" charset="-120"/>
              </a:rPr>
              <a:t>金門、馬祖、基隆、花蓮及宜蘭</a:t>
            </a:r>
            <a:r>
              <a:rPr kumimoji="0" lang="en-US" altLang="zh-TW" dirty="0">
                <a:latin typeface="文鼎中仿" panose="020B0609010101010101" pitchFamily="49" charset="-120"/>
                <a:ea typeface="文鼎中仿" panose="020B0609010101010101" pitchFamily="49" charset="-120"/>
              </a:rPr>
              <a:t>)</a:t>
            </a:r>
            <a:r>
              <a:rPr kumimoji="0" lang="zh-TW" altLang="en-US" dirty="0">
                <a:latin typeface="文鼎中仿" panose="020B0609010101010101" pitchFamily="49" charset="-120"/>
                <a:ea typeface="文鼎中仿" panose="020B0609010101010101" pitchFamily="49" charset="-120"/>
              </a:rPr>
              <a:t>各校同道的配合及負責協辦觀摩研習營</a:t>
            </a:r>
            <a:r>
              <a:rPr kumimoji="0" lang="zh-TW" altLang="en-US" dirty="0" smtClean="0">
                <a:latin typeface="文鼎中仿" panose="020B0609010101010101" pitchFamily="49" charset="-120"/>
                <a:ea typeface="文鼎中仿" panose="020B0609010101010101" pitchFamily="49" charset="-120"/>
              </a:rPr>
              <a:t>的花蓮高農行政團隊與花蓮區的夥伴們努力</a:t>
            </a:r>
            <a:r>
              <a:rPr kumimoji="0" lang="zh-TW" altLang="en-US" dirty="0">
                <a:latin typeface="文鼎中仿" panose="020B0609010101010101" pitchFamily="49" charset="-120"/>
                <a:ea typeface="文鼎中仿" panose="020B0609010101010101" pitchFamily="49" charset="-120"/>
              </a:rPr>
              <a:t>付出，使北四區輔導團工作得以順利推展。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7924800" cy="12065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仿" panose="020B0609010101010101" pitchFamily="49" charset="-120"/>
                <a:ea typeface="文鼎中仿" panose="020B0609010101010101" pitchFamily="49" charset="-120"/>
              </a:rPr>
              <a:t>分區觀摩研習說明</a:t>
            </a:r>
            <a:r>
              <a:rPr lang="zh-TW" alt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仿" panose="020B0609010101010101" pitchFamily="49" charset="-120"/>
                <a:ea typeface="文鼎中仿" panose="020B0609010101010101" pitchFamily="49" charset="-120"/>
              </a:rPr>
              <a:t>（二）</a:t>
            </a:r>
            <a:endParaRPr lang="zh-TW" altLang="en-US" sz="4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6133" y="2060848"/>
            <a:ext cx="8424936" cy="35283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§"/>
              <a:defRPr/>
            </a:pPr>
            <a:r>
              <a:rPr kumimoji="0"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仿" panose="020B0609010101010101" pitchFamily="49" charset="-120"/>
                <a:ea typeface="文鼎中仿" panose="020B0609010101010101" pitchFamily="49" charset="-120"/>
              </a:rPr>
              <a:t>辦理日期</a:t>
            </a:r>
            <a:r>
              <a:rPr kumimoji="0"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仿" panose="020B0609010101010101" pitchFamily="49" charset="-120"/>
                <a:ea typeface="文鼎中仿" panose="020B0609010101010101" pitchFamily="49" charset="-120"/>
              </a:rPr>
              <a:t>：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仿" panose="020B0609010101010101" pitchFamily="49" charset="-120"/>
                <a:ea typeface="文鼎中仿" panose="020B0609010101010101" pitchFamily="49" charset="-120"/>
              </a:rPr>
              <a:t>102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仿" panose="020B0609010101010101" pitchFamily="49" charset="-120"/>
                <a:ea typeface="文鼎中仿" panose="020B0609010101010101" pitchFamily="49" charset="-120"/>
              </a:rPr>
              <a:t>年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仿" panose="020B0609010101010101" pitchFamily="49" charset="-120"/>
                <a:ea typeface="文鼎中仿" panose="020B0609010101010101" pitchFamily="49" charset="-120"/>
              </a:rPr>
              <a:t>04</a:t>
            </a: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仿" panose="020B0609010101010101" pitchFamily="49" charset="-120"/>
                <a:ea typeface="文鼎中仿" panose="020B0609010101010101" pitchFamily="49" charset="-120"/>
              </a:rPr>
              <a:t>月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仿" panose="020B0609010101010101" pitchFamily="49" charset="-120"/>
                <a:ea typeface="文鼎中仿" panose="020B0609010101010101" pitchFamily="49" charset="-120"/>
              </a:rPr>
              <a:t>24</a:t>
            </a: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仿" panose="020B0609010101010101" pitchFamily="49" charset="-120"/>
                <a:ea typeface="文鼎中仿" panose="020B0609010101010101" pitchFamily="49" charset="-120"/>
              </a:rPr>
              <a:t>日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仿" panose="020B0609010101010101" pitchFamily="49" charset="-120"/>
                <a:ea typeface="文鼎中仿" panose="020B0609010101010101" pitchFamily="49" charset="-120"/>
              </a:rPr>
              <a:t>（星期五</a:t>
            </a: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仿" panose="020B0609010101010101" pitchFamily="49" charset="-120"/>
                <a:ea typeface="文鼎中仿" panose="020B0609010101010101" pitchFamily="49" charset="-120"/>
              </a:rPr>
              <a:t>）</a:t>
            </a:r>
            <a:endParaRPr kumimoji="0" lang="zh-TW" altLang="en-US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中仿" panose="020B0609010101010101" pitchFamily="49" charset="-120"/>
              <a:ea typeface="文鼎中仿" panose="020B0609010101010101" pitchFamily="49" charset="-12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§"/>
              <a:defRPr/>
            </a:pPr>
            <a:r>
              <a:rPr kumimoji="0"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仿" panose="020B0609010101010101" pitchFamily="49" charset="-120"/>
                <a:ea typeface="文鼎中仿" panose="020B0609010101010101" pitchFamily="49" charset="-120"/>
              </a:rPr>
              <a:t>辦理地點</a:t>
            </a:r>
            <a:r>
              <a:rPr kumimoji="0"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仿" panose="020B0609010101010101" pitchFamily="49" charset="-120"/>
                <a:ea typeface="文鼎中仿" panose="020B0609010101010101" pitchFamily="49" charset="-120"/>
              </a:rPr>
              <a:t>：花蓮高</a:t>
            </a:r>
            <a:r>
              <a:rPr kumimoji="0"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仿" panose="020B0609010101010101" pitchFamily="49" charset="-120"/>
                <a:ea typeface="文鼎中仿" panose="020B0609010101010101" pitchFamily="49" charset="-120"/>
              </a:rPr>
              <a:t>農</a:t>
            </a:r>
            <a:endParaRPr kumimoji="0" lang="en-US" altLang="zh-TW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中仿" panose="020B0609010101010101" pitchFamily="49" charset="-120"/>
              <a:ea typeface="文鼎中仿" panose="020B0609010101010101" pitchFamily="49" charset="-12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§"/>
              <a:defRPr/>
            </a:pPr>
            <a:r>
              <a:rPr kumimoji="0"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仿" panose="020B0609010101010101" pitchFamily="49" charset="-120"/>
                <a:ea typeface="文鼎中仿" panose="020B0609010101010101" pitchFamily="49" charset="-120"/>
              </a:rPr>
              <a:t>參加人數</a:t>
            </a:r>
            <a:r>
              <a:rPr kumimoji="0"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仿" panose="020B0609010101010101" pitchFamily="49" charset="-120"/>
                <a:ea typeface="文鼎中仿" panose="020B0609010101010101" pitchFamily="49" charset="-120"/>
              </a:rPr>
              <a:t>：</a:t>
            </a:r>
            <a:r>
              <a:rPr kumimoji="0"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仿" panose="020B0609010101010101" pitchFamily="49" charset="-120"/>
                <a:ea typeface="文鼎中仿" panose="020B0609010101010101" pitchFamily="49" charset="-120"/>
              </a:rPr>
              <a:t>40</a:t>
            </a:r>
            <a:r>
              <a:rPr kumimoji="0"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仿" panose="020B0609010101010101" pitchFamily="49" charset="-120"/>
                <a:ea typeface="文鼎中仿" panose="020B0609010101010101" pitchFamily="49" charset="-120"/>
              </a:rPr>
              <a:t>人</a:t>
            </a:r>
            <a:endParaRPr kumimoji="0"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中仿" panose="020B0609010101010101" pitchFamily="49" charset="-120"/>
              <a:ea typeface="文鼎中仿" panose="020B0609010101010101" pitchFamily="49" charset="-12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§"/>
              <a:defRPr/>
            </a:pPr>
            <a:r>
              <a:rPr kumimoji="0" lang="zh-TW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仿" panose="020B0609010101010101" pitchFamily="49" charset="-120"/>
                <a:ea typeface="文鼎中仿" panose="020B0609010101010101" pitchFamily="49" charset="-120"/>
              </a:rPr>
              <a:t>研習主題：</a:t>
            </a:r>
            <a:endParaRPr kumimoji="0"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中仿" panose="020B0609010101010101" pitchFamily="49" charset="-120"/>
              <a:ea typeface="文鼎中仿" panose="020B0609010101010101" pitchFamily="49" charset="-120"/>
            </a:endParaRPr>
          </a:p>
          <a:p>
            <a:r>
              <a:rPr lang="en-US" altLang="zh-TW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仿" panose="020B0609010101010101" pitchFamily="49" charset="-120"/>
                <a:ea typeface="文鼎中仿" panose="020B0609010101010101" pitchFamily="49" charset="-120"/>
              </a:rPr>
              <a:t>	</a:t>
            </a:r>
            <a:r>
              <a:rPr lang="zh-TW" altLang="zh-TW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仿" panose="020B0609010101010101" pitchFamily="49" charset="-120"/>
                <a:ea typeface="文鼎中仿" panose="020B0609010101010101" pitchFamily="49" charset="-120"/>
              </a:rPr>
              <a:t>專題演講：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	</a:t>
            </a:r>
            <a:r>
              <a:rPr lang="zh-TW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記得閱讀這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堂</a:t>
            </a:r>
            <a:r>
              <a:rPr lang="zh-TW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課</a:t>
            </a:r>
            <a:r>
              <a:rPr lang="en-US" altLang="zh-TW" sz="2800" b="1" dirty="0" smtClean="0">
                <a:solidFill>
                  <a:srgbClr val="FF0000"/>
                </a:solidFill>
                <a:latin typeface="+mj-ea"/>
                <a:ea typeface="+mj-ea"/>
              </a:rPr>
              <a:t>--</a:t>
            </a:r>
            <a:r>
              <a:rPr lang="zh-TW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彰化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鹿鳴</a:t>
            </a:r>
            <a:r>
              <a:rPr lang="zh-TW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國中楊志朗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老師</a:t>
            </a:r>
          </a:p>
          <a:p>
            <a:endParaRPr kumimoji="0" lang="zh-TW" altLang="en-US" sz="2800" b="1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中仿" panose="020B0609010101010101" pitchFamily="49" charset="-120"/>
              <a:ea typeface="文鼎中仿" panose="020B0609010101010101" pitchFamily="49" charset="-12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92088" cy="256865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時程表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792643"/>
              </p:ext>
            </p:extLst>
          </p:nvPr>
        </p:nvGraphicFramePr>
        <p:xfrm>
          <a:off x="1835696" y="116632"/>
          <a:ext cx="6912768" cy="64477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6064"/>
                <a:gridCol w="693599"/>
                <a:gridCol w="1725870"/>
                <a:gridCol w="1356199"/>
                <a:gridCol w="1716142"/>
                <a:gridCol w="844894"/>
              </a:tblGrid>
              <a:tr h="16599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日期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時間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活動內容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主持</a:t>
                      </a:r>
                      <a:r>
                        <a:rPr lang="en-US" sz="1200" kern="100">
                          <a:effectLst/>
                        </a:rPr>
                        <a:t>(</a:t>
                      </a:r>
                      <a:r>
                        <a:rPr lang="zh-TW" sz="1200" kern="100">
                          <a:effectLst/>
                        </a:rPr>
                        <a:t>講</a:t>
                      </a:r>
                      <a:r>
                        <a:rPr lang="en-US" sz="1200" kern="100">
                          <a:effectLst/>
                        </a:rPr>
                        <a:t>)</a:t>
                      </a:r>
                      <a:r>
                        <a:rPr lang="zh-TW" sz="1200" kern="100">
                          <a:effectLst/>
                        </a:rPr>
                        <a:t>人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活動地點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備註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</a:tr>
              <a:tr h="208641">
                <a:tc rowSpan="1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四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月二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十四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日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︵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星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期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五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︶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08</a:t>
                      </a:r>
                      <a:r>
                        <a:rPr lang="zh-TW" sz="1200" kern="100" dirty="0">
                          <a:effectLst/>
                        </a:rPr>
                        <a:t>：</a:t>
                      </a:r>
                      <a:r>
                        <a:rPr lang="en-US" sz="1200" kern="100" dirty="0">
                          <a:effectLst/>
                        </a:rPr>
                        <a:t>00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08</a:t>
                      </a:r>
                      <a:r>
                        <a:rPr lang="zh-TW" sz="1200" kern="100" dirty="0">
                          <a:effectLst/>
                        </a:rPr>
                        <a:t>：</a:t>
                      </a: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報</a:t>
                      </a:r>
                      <a:r>
                        <a:rPr lang="en-US" sz="1200" kern="100">
                          <a:effectLst/>
                        </a:rPr>
                        <a:t>  </a:t>
                      </a:r>
                      <a:r>
                        <a:rPr lang="zh-TW" sz="1200" kern="100">
                          <a:effectLst/>
                        </a:rPr>
                        <a:t>到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陳彥戎主任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四樓</a:t>
                      </a:r>
                      <a:r>
                        <a:rPr lang="zh-TW" sz="1200" kern="100" dirty="0" smtClean="0">
                          <a:effectLst/>
                        </a:rPr>
                        <a:t>階梯會議廳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08</a:t>
                      </a:r>
                      <a:r>
                        <a:rPr lang="zh-TW" sz="1200" kern="100">
                          <a:effectLst/>
                        </a:rPr>
                        <a:t>：</a:t>
                      </a:r>
                      <a:r>
                        <a:rPr lang="en-US" sz="1200" kern="100">
                          <a:effectLst/>
                        </a:rPr>
                        <a:t>40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08</a:t>
                      </a:r>
                      <a:r>
                        <a:rPr lang="zh-TW" sz="1200" kern="100">
                          <a:effectLst/>
                        </a:rPr>
                        <a:t>：</a:t>
                      </a:r>
                      <a:r>
                        <a:rPr lang="en-US" sz="1200" kern="100">
                          <a:effectLst/>
                        </a:rPr>
                        <a:t>50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開幕式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鍾順水校長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謝寶珠校長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四樓</a:t>
                      </a:r>
                      <a:r>
                        <a:rPr lang="zh-TW" sz="1200" kern="100" dirty="0" smtClean="0">
                          <a:effectLst/>
                        </a:rPr>
                        <a:t>階梯會議廳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</a:tr>
              <a:tr h="46668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08</a:t>
                      </a:r>
                      <a:r>
                        <a:rPr lang="zh-TW" sz="1200" kern="100" dirty="0">
                          <a:effectLst/>
                        </a:rPr>
                        <a:t>：</a:t>
                      </a:r>
                      <a:r>
                        <a:rPr lang="en-US" sz="1200" kern="100" dirty="0">
                          <a:effectLst/>
                        </a:rPr>
                        <a:t>50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</a:t>
                      </a:r>
                      <a:r>
                        <a:rPr lang="zh-TW" sz="1200" kern="100" dirty="0">
                          <a:effectLst/>
                        </a:rPr>
                        <a:t>：</a:t>
                      </a:r>
                      <a:r>
                        <a:rPr lang="en-US" sz="1200" kern="100" dirty="0">
                          <a:effectLst/>
                        </a:rPr>
                        <a:t>50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專題演講 ：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記得閱讀這堂課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彰化鹿鳴國中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楊志朗老師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四樓</a:t>
                      </a:r>
                      <a:r>
                        <a:rPr lang="zh-TW" sz="1200" kern="100" dirty="0" smtClean="0">
                          <a:effectLst/>
                        </a:rPr>
                        <a:t>階梯會議廳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120</a:t>
                      </a:r>
                      <a:r>
                        <a:rPr lang="zh-TW" sz="1200" kern="100">
                          <a:effectLst/>
                        </a:rPr>
                        <a:t>分鐘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</a:tr>
              <a:tr h="2086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10:50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11:10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茶</a:t>
                      </a:r>
                      <a:r>
                        <a:rPr lang="en-US" sz="1200" kern="100">
                          <a:effectLst/>
                        </a:rPr>
                        <a:t>  </a:t>
                      </a:r>
                      <a:r>
                        <a:rPr lang="zh-TW" sz="1200" kern="100">
                          <a:effectLst/>
                        </a:rPr>
                        <a:t>敘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陳彥戎主任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花蓮高農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20</a:t>
                      </a:r>
                      <a:r>
                        <a:rPr lang="zh-TW" sz="1200" kern="100">
                          <a:effectLst/>
                        </a:rPr>
                        <a:t>分鐘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</a:tr>
              <a:tr h="44397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11</a:t>
                      </a:r>
                      <a:r>
                        <a:rPr lang="zh-TW" sz="1200" kern="100" dirty="0">
                          <a:effectLst/>
                        </a:rPr>
                        <a:t>：</a:t>
                      </a:r>
                      <a:r>
                        <a:rPr lang="en-US" sz="1200" kern="100" dirty="0">
                          <a:effectLst/>
                        </a:rPr>
                        <a:t>10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11</a:t>
                      </a:r>
                      <a:r>
                        <a:rPr lang="zh-TW" sz="1200" kern="100" dirty="0">
                          <a:effectLst/>
                        </a:rPr>
                        <a:t>：</a:t>
                      </a: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參觀有機植物工廠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花農生機科主任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花蓮高農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（生機科）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30</a:t>
                      </a:r>
                      <a:r>
                        <a:rPr lang="zh-TW" sz="1200" kern="100">
                          <a:effectLst/>
                        </a:rPr>
                        <a:t>分鐘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</a:tr>
              <a:tr h="2945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11</a:t>
                      </a:r>
                      <a:r>
                        <a:rPr lang="zh-TW" sz="1200" kern="100" dirty="0">
                          <a:effectLst/>
                        </a:rPr>
                        <a:t>：</a:t>
                      </a:r>
                      <a:r>
                        <a:rPr lang="en-US" sz="1200" kern="100" dirty="0">
                          <a:effectLst/>
                        </a:rPr>
                        <a:t>50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12</a:t>
                      </a:r>
                      <a:r>
                        <a:rPr lang="zh-TW" sz="1200" kern="100" dirty="0">
                          <a:effectLst/>
                        </a:rPr>
                        <a:t>：</a:t>
                      </a:r>
                      <a:r>
                        <a:rPr lang="en-US" sz="1200" kern="100" dirty="0">
                          <a:effectLst/>
                        </a:rPr>
                        <a:t>30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參訪原住民博物館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慈濟技術學院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羅文瑞校長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慈濟</a:t>
                      </a:r>
                      <a:r>
                        <a:rPr lang="zh-TW" sz="1200" kern="100" dirty="0" smtClean="0">
                          <a:effectLst/>
                        </a:rPr>
                        <a:t>技術學院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40</a:t>
                      </a:r>
                      <a:r>
                        <a:rPr lang="zh-TW" sz="1200" kern="100">
                          <a:effectLst/>
                        </a:rPr>
                        <a:t>分鐘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</a:tr>
              <a:tr h="4909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12</a:t>
                      </a:r>
                      <a:r>
                        <a:rPr lang="zh-TW" sz="1200" kern="100">
                          <a:effectLst/>
                        </a:rPr>
                        <a:t>：</a:t>
                      </a:r>
                      <a:r>
                        <a:rPr lang="en-US" sz="1200" kern="100">
                          <a:effectLst/>
                        </a:rPr>
                        <a:t>30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13</a:t>
                      </a:r>
                      <a:r>
                        <a:rPr lang="zh-TW" sz="1200" kern="100">
                          <a:effectLst/>
                        </a:rPr>
                        <a:t>：</a:t>
                      </a:r>
                      <a:r>
                        <a:rPr lang="en-US" sz="1200" kern="100">
                          <a:effectLst/>
                        </a:rPr>
                        <a:t>30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中</a:t>
                      </a:r>
                      <a:r>
                        <a:rPr lang="en-US" sz="1200" kern="100" dirty="0">
                          <a:effectLst/>
                        </a:rPr>
                        <a:t>   </a:t>
                      </a:r>
                      <a:r>
                        <a:rPr lang="zh-TW" sz="1200" kern="100" dirty="0">
                          <a:effectLst/>
                        </a:rPr>
                        <a:t>餐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慈濟技術學院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陳紹明副總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蔡宗宏教務長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慈濟</a:t>
                      </a:r>
                      <a:r>
                        <a:rPr lang="zh-TW" sz="1200" kern="100" dirty="0" smtClean="0">
                          <a:effectLst/>
                        </a:rPr>
                        <a:t>技術學院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60</a:t>
                      </a:r>
                      <a:r>
                        <a:rPr lang="zh-TW" sz="1200" kern="100">
                          <a:effectLst/>
                        </a:rPr>
                        <a:t>分鐘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</a:tr>
              <a:tr h="3034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13</a:t>
                      </a:r>
                      <a:r>
                        <a:rPr lang="zh-TW" sz="1200" kern="100">
                          <a:effectLst/>
                        </a:rPr>
                        <a:t>：</a:t>
                      </a:r>
                      <a:r>
                        <a:rPr lang="en-US" sz="1200" kern="100">
                          <a:effectLst/>
                        </a:rPr>
                        <a:t>30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14</a:t>
                      </a:r>
                      <a:r>
                        <a:rPr lang="zh-TW" sz="1200" kern="100">
                          <a:effectLst/>
                        </a:rPr>
                        <a:t>：</a:t>
                      </a:r>
                      <a:r>
                        <a:rPr lang="en-US" sz="1200" kern="100">
                          <a:effectLst/>
                        </a:rPr>
                        <a:t>00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effectLst/>
                        </a:rPr>
                        <a:t>參觀</a:t>
                      </a:r>
                      <a:r>
                        <a:rPr lang="zh-TW" sz="1200" kern="100" dirty="0" smtClean="0">
                          <a:effectLst/>
                        </a:rPr>
                        <a:t>阿</a:t>
                      </a:r>
                      <a:r>
                        <a:rPr lang="zh-TW" sz="1200" kern="100" dirty="0">
                          <a:effectLst/>
                        </a:rPr>
                        <a:t>尼吉生態農場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陳蔡慶主任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前往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30</a:t>
                      </a:r>
                      <a:r>
                        <a:rPr lang="zh-TW" sz="1200" kern="100">
                          <a:effectLst/>
                        </a:rPr>
                        <a:t>分鐘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</a:tr>
              <a:tr h="4123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14</a:t>
                      </a:r>
                      <a:r>
                        <a:rPr lang="zh-TW" sz="1200" kern="100">
                          <a:effectLst/>
                        </a:rPr>
                        <a:t>：</a:t>
                      </a:r>
                      <a:r>
                        <a:rPr lang="en-US" sz="1200" kern="100">
                          <a:effectLst/>
                        </a:rPr>
                        <a:t>00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15</a:t>
                      </a:r>
                      <a:r>
                        <a:rPr lang="zh-TW" sz="1200" kern="100">
                          <a:effectLst/>
                        </a:rPr>
                        <a:t>：</a:t>
                      </a:r>
                      <a:r>
                        <a:rPr lang="en-US" sz="1200" kern="100">
                          <a:effectLst/>
                        </a:rPr>
                        <a:t>00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自然生態與閱讀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阿尼吉生態農場主人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周焦元朗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60</a:t>
                      </a:r>
                      <a:r>
                        <a:rPr lang="zh-TW" sz="1200" kern="100">
                          <a:effectLst/>
                        </a:rPr>
                        <a:t>分鐘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</a:tr>
              <a:tr h="5891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15</a:t>
                      </a:r>
                      <a:r>
                        <a:rPr lang="zh-TW" sz="1200" kern="100">
                          <a:effectLst/>
                        </a:rPr>
                        <a:t>：</a:t>
                      </a:r>
                      <a:r>
                        <a:rPr lang="en-US" sz="1200" kern="100">
                          <a:effectLst/>
                        </a:rPr>
                        <a:t>10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15</a:t>
                      </a:r>
                      <a:r>
                        <a:rPr lang="zh-TW" sz="1200" kern="100">
                          <a:effectLst/>
                        </a:rPr>
                        <a:t>：</a:t>
                      </a:r>
                      <a:r>
                        <a:rPr lang="en-US" sz="1200" kern="100">
                          <a:effectLst/>
                        </a:rPr>
                        <a:t>40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參觀玉山神學院圖書館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玉山神學院院長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玉山神學院院圖書館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30</a:t>
                      </a:r>
                      <a:r>
                        <a:rPr lang="zh-TW" sz="1200" kern="100">
                          <a:effectLst/>
                        </a:rPr>
                        <a:t>分鐘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</a:tr>
              <a:tr h="3276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15</a:t>
                      </a:r>
                      <a:r>
                        <a:rPr lang="zh-TW" sz="1200" kern="100">
                          <a:effectLst/>
                        </a:rPr>
                        <a:t>：</a:t>
                      </a:r>
                      <a:r>
                        <a:rPr lang="en-US" sz="1200" kern="100">
                          <a:effectLst/>
                        </a:rPr>
                        <a:t>40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16</a:t>
                      </a:r>
                      <a:r>
                        <a:rPr lang="zh-TW" sz="1200" kern="100">
                          <a:effectLst/>
                        </a:rPr>
                        <a:t>：</a:t>
                      </a:r>
                      <a:r>
                        <a:rPr lang="en-US" sz="1200" kern="100">
                          <a:effectLst/>
                        </a:rPr>
                        <a:t>40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鯉魚潭風景區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陳彥戎主任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鯉魚潭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風景區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60</a:t>
                      </a:r>
                      <a:r>
                        <a:rPr lang="zh-TW" sz="1200" kern="100" dirty="0">
                          <a:effectLst/>
                        </a:rPr>
                        <a:t>分鐘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</a:tr>
              <a:tr h="2687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16</a:t>
                      </a:r>
                      <a:r>
                        <a:rPr lang="zh-TW" sz="1200" kern="100">
                          <a:effectLst/>
                        </a:rPr>
                        <a:t>：</a:t>
                      </a:r>
                      <a:r>
                        <a:rPr lang="en-US" sz="1200" kern="100">
                          <a:effectLst/>
                        </a:rPr>
                        <a:t>40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綜合討論（閉幕）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江國樑主任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花蓮車站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快樂賦歸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137" marR="3313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680210"/>
      </p:ext>
    </p:extLst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1500166" y="642918"/>
            <a:ext cx="1385900" cy="7200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黑" panose="020B0609010101010101" pitchFamily="49" charset="-120"/>
                <a:ea typeface="文鼎中黑" panose="020B0609010101010101" pitchFamily="49" charset="-120"/>
              </a:rPr>
              <a:t>報到</a:t>
            </a:r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62473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9167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4284476" cy="648072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/>
              <a:t>正式開始喔開場</a:t>
            </a:r>
            <a:endParaRPr lang="zh-TW" altLang="en-US" sz="4000" dirty="0"/>
          </a:p>
        </p:txBody>
      </p:sp>
      <p:pic>
        <p:nvPicPr>
          <p:cNvPr id="9" name="圖片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9592"/>
            <a:ext cx="4608512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圖片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15"/>
          <a:stretch/>
        </p:blipFill>
        <p:spPr>
          <a:xfrm>
            <a:off x="4716016" y="1139592"/>
            <a:ext cx="4176464" cy="2504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44240"/>
            <a:ext cx="4176464" cy="3132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87728595"/>
      </p:ext>
    </p:extLst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412" y="620688"/>
            <a:ext cx="8425184" cy="792089"/>
          </a:xfrm>
        </p:spPr>
        <p:txBody>
          <a:bodyPr/>
          <a:lstStyle/>
          <a:p>
            <a:r>
              <a:rPr lang="zh-TW" altLang="zh-TW" sz="3600" dirty="0"/>
              <a:t>專題演講（一） </a:t>
            </a:r>
          </a:p>
        </p:txBody>
      </p:sp>
      <p:pic>
        <p:nvPicPr>
          <p:cNvPr id="6" name="圖片 5" descr="DSC_068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70"/>
          <a:stretch/>
        </p:blipFill>
        <p:spPr bwMode="auto">
          <a:xfrm>
            <a:off x="339959" y="1772816"/>
            <a:ext cx="4088025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80120"/>
            <a:ext cx="3813888" cy="508518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704088"/>
            <a:ext cx="7972452" cy="93896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指導</a:t>
            </a:r>
            <a:endParaRPr lang="zh-TW" altLang="en-US" dirty="0"/>
          </a:p>
        </p:txBody>
      </p:sp>
      <p:pic>
        <p:nvPicPr>
          <p:cNvPr id="4" name="圖片 3" descr="DSC_07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176464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DSC_07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58290"/>
            <a:ext cx="4376142" cy="34268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1475656" y="521495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林雯瑤教授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508104" y="521495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劉文明主任</a:t>
            </a:r>
            <a:endParaRPr lang="zh-TW" altLang="en-US" dirty="0"/>
          </a:p>
        </p:txBody>
      </p:sp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參觀慈濟技術學院原住民博物館</a:t>
            </a:r>
            <a:endParaRPr lang="zh-TW" altLang="en-US" dirty="0"/>
          </a:p>
        </p:txBody>
      </p:sp>
      <p:pic>
        <p:nvPicPr>
          <p:cNvPr id="5" name="內容版面配置區 4" descr="DSC_069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096344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55602"/>
            <a:ext cx="3096344" cy="232225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343" y="1897977"/>
            <a:ext cx="2282145" cy="341175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44" y="4274915"/>
            <a:ext cx="2987289" cy="224046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1881234"/>
            <a:ext cx="2927784" cy="219583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851</TotalTime>
  <Words>456</Words>
  <Application>Microsoft Office PowerPoint</Application>
  <PresentationFormat>如螢幕大小 (4:3)</PresentationFormat>
  <Paragraphs>139</Paragraphs>
  <Slides>14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5" baseType="lpstr">
      <vt:lpstr>文鼎中仿</vt:lpstr>
      <vt:lpstr>文鼎中黑</vt:lpstr>
      <vt:lpstr>微軟正黑體</vt:lpstr>
      <vt:lpstr>新細明體</vt:lpstr>
      <vt:lpstr>標楷體</vt:lpstr>
      <vt:lpstr>Calibri</vt:lpstr>
      <vt:lpstr>Constantia</vt:lpstr>
      <vt:lpstr>Times New Roman</vt:lpstr>
      <vt:lpstr>Wingdings</vt:lpstr>
      <vt:lpstr>Wingdings 2</vt:lpstr>
      <vt:lpstr>流線</vt:lpstr>
      <vt:lpstr>104年度高中高職圖書館輔導團 北四區研習工作報告</vt:lpstr>
      <vt:lpstr>分區觀摩研習說明（一）</vt:lpstr>
      <vt:lpstr>分區觀摩研習說明（二）</vt:lpstr>
      <vt:lpstr>時程表</vt:lpstr>
      <vt:lpstr>報到</vt:lpstr>
      <vt:lpstr>正式開始喔開場</vt:lpstr>
      <vt:lpstr>專題演講（一） </vt:lpstr>
      <vt:lpstr>指導</vt:lpstr>
      <vt:lpstr>參觀慈濟技術學院原住民博物館</vt:lpstr>
      <vt:lpstr>參觀參觀阿尼吉生態農場</vt:lpstr>
      <vt:lpstr>參觀玉山神學院專門圖書館</vt:lpstr>
      <vt:lpstr>參觀花農植物工廠</vt:lpstr>
      <vt:lpstr>檢討與建議：</vt:lpstr>
      <vt:lpstr>簡報結束 敬請指教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99年度北四區圖書館觀摩研習工作報告</dc:title>
  <dc:creator>wendy</dc:creator>
  <cp:lastModifiedBy>kuoliang chiang</cp:lastModifiedBy>
  <cp:revision>74</cp:revision>
  <cp:lastPrinted>1601-01-01T00:00:00Z</cp:lastPrinted>
  <dcterms:created xsi:type="dcterms:W3CDTF">2010-12-19T00:33:47Z</dcterms:created>
  <dcterms:modified xsi:type="dcterms:W3CDTF">2015-12-20T23:10:15Z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TC010603271028</vt:lpwstr>
  </property>
</Properties>
</file>